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Average"/>
      <p:regular r:id="rId32"/>
    </p:embeddedFont>
    <p:embeddedFont>
      <p:font typeface="Oswal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Oswald-regular.fntdata"/><Relationship Id="rId10" Type="http://schemas.openxmlformats.org/officeDocument/2006/relationships/slide" Target="slides/slide5.xml"/><Relationship Id="rId32" Type="http://schemas.openxmlformats.org/officeDocument/2006/relationships/font" Target="fonts/Average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swa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png>
</file>

<file path=ppt/media/image27.jpg>
</file>

<file path=ppt/media/image28.pn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87b0aeb83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87b0aeb83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Ziling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87fe9d156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87fe9d156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87fe9d156_1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87fe9d156_1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Ziling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87fe9d156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87fe9d156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Ziling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87fe9d156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87fe9d156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Ziling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87fe9d156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87fe9d156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Ziling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87fe9d156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87fe9d156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Ziling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87b0aeb83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87b0aeb83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87fe9d156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87fe9d156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87b0aeb83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87b0aeb83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87b0aeb83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87b0aeb83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87b0aeb83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87b0aeb83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87b0aeb83_0_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87b0aeb83_0_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87b0aeb83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87b0aeb83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4: Too close to the edge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87b0aeb83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87b0aeb83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87b0aeb83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87b0aeb83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87fe9d156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87fe9d156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487b0aeb83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487b0aeb83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87b0aeb83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87b0aeb83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Puck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87b0aeb83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87b0aeb83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Puck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87b0aeb83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87b0aeb83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Puck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87b0aeb83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87b0aeb83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Puck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87b0aeb83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87b0aeb83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87b0aeb83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87b0aeb83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Ziling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87b0aeb83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87b0aeb83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ZIling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docs.google.com/presentation/d/1emNYafYaEl6epX-c22jDT9UjC4L2s-BK2TyEz60FmDk/edit?usp=sharing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jpg"/><Relationship Id="rId4" Type="http://schemas.openxmlformats.org/officeDocument/2006/relationships/image" Target="../media/image19.jpg"/><Relationship Id="rId5" Type="http://schemas.openxmlformats.org/officeDocument/2006/relationships/image" Target="../media/image2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jpg"/><Relationship Id="rId4" Type="http://schemas.openxmlformats.org/officeDocument/2006/relationships/image" Target="../media/image23.jpg"/><Relationship Id="rId5" Type="http://schemas.openxmlformats.org/officeDocument/2006/relationships/image" Target="../media/image16.jpg"/><Relationship Id="rId6" Type="http://schemas.openxmlformats.org/officeDocument/2006/relationships/image" Target="../media/image4.png"/><Relationship Id="rId7" Type="http://schemas.openxmlformats.org/officeDocument/2006/relationships/image" Target="../media/image11.png"/><Relationship Id="rId8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ocs.google.com/presentation/d/1emNYafYaEl6epX-c22jDT9UjC4L2s-BK2TyEz60FmDk/edit?usp=sharing" TargetMode="External"/><Relationship Id="rId4" Type="http://schemas.openxmlformats.org/officeDocument/2006/relationships/hyperlink" Target="http://www.youtube.com/watch?v=xsAbi7ZghUs" TargetMode="External"/><Relationship Id="rId5" Type="http://schemas.openxmlformats.org/officeDocument/2006/relationships/image" Target="../media/image18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1" Type="http://schemas.openxmlformats.org/officeDocument/2006/relationships/image" Target="../media/image32.jpg"/><Relationship Id="rId10" Type="http://schemas.openxmlformats.org/officeDocument/2006/relationships/image" Target="../media/image12.jpg"/><Relationship Id="rId13" Type="http://schemas.openxmlformats.org/officeDocument/2006/relationships/image" Target="../media/image15.jpg"/><Relationship Id="rId12" Type="http://schemas.openxmlformats.org/officeDocument/2006/relationships/image" Target="../media/image14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ocs.google.com/presentation/d/1emNYafYaEl6epX-c22jDT9UjC4L2s-BK2TyEz60FmDk/edit?usp=sharing" TargetMode="External"/><Relationship Id="rId4" Type="http://schemas.openxmlformats.org/officeDocument/2006/relationships/image" Target="../media/image29.jpg"/><Relationship Id="rId9" Type="http://schemas.openxmlformats.org/officeDocument/2006/relationships/image" Target="../media/image37.jpg"/><Relationship Id="rId14" Type="http://schemas.openxmlformats.org/officeDocument/2006/relationships/image" Target="../media/image33.jpg"/><Relationship Id="rId5" Type="http://schemas.openxmlformats.org/officeDocument/2006/relationships/image" Target="../media/image20.png"/><Relationship Id="rId6" Type="http://schemas.openxmlformats.org/officeDocument/2006/relationships/image" Target="../media/image31.jpg"/><Relationship Id="rId7" Type="http://schemas.openxmlformats.org/officeDocument/2006/relationships/image" Target="../media/image24.jpg"/><Relationship Id="rId8" Type="http://schemas.openxmlformats.org/officeDocument/2006/relationships/image" Target="../media/image2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Relationship Id="rId4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n.wikipedia.org/wiki/15_puzzle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4.jpg"/><Relationship Id="rId4" Type="http://schemas.openxmlformats.org/officeDocument/2006/relationships/image" Target="../media/image3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 Puzzle Solution Generator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Ziling Zhang &amp; Ruchen (Puck) Wen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8160000" y="4663950"/>
            <a:ext cx="7041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3"/>
              </a:rPr>
              <a:t>Latest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Recognition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3651000" cy="37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Convolution </a:t>
            </a:r>
            <a:r>
              <a:rPr lang="en"/>
              <a:t>Neural</a:t>
            </a:r>
            <a:r>
              <a:rPr lang="en"/>
              <a:t> Network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MNIST dataset of handwritten digits</a:t>
            </a:r>
            <a:br>
              <a:rPr lang="en"/>
            </a:br>
            <a:r>
              <a:rPr lang="en"/>
              <a:t>28x28 pixels, 60000 images</a:t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b="3306" l="0" r="36696" t="0"/>
          <a:stretch/>
        </p:blipFill>
        <p:spPr>
          <a:xfrm>
            <a:off x="3517550" y="0"/>
            <a:ext cx="554074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Modifying the pipeline to detect </a:t>
            </a:r>
            <a:br>
              <a:rPr lang="en"/>
            </a:br>
            <a:r>
              <a:rPr lang="en"/>
              <a:t>double digits / Empty Tile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580450"/>
            <a:ext cx="5897100" cy="3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CNN trained on MNIST achieved 99% accuracy in detecting handwritten digits 0~9, but our game pieces contain double digits and an empty tile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MNIST digits were centered in a 28x28 image by computing the center of mass of it’s pixels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Due to orthophoto error, our cropped tiles aren’t centered as accurately as training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Solution: </a:t>
            </a:r>
            <a:r>
              <a:rPr lang="en"/>
              <a:t>bwlabel() </a:t>
            </a:r>
            <a:endParaRPr/>
          </a:p>
        </p:txBody>
      </p:sp>
      <p:grpSp>
        <p:nvGrpSpPr>
          <p:cNvPr id="136" name="Google Shape;136;p23"/>
          <p:cNvGrpSpPr/>
          <p:nvPr/>
        </p:nvGrpSpPr>
        <p:grpSpPr>
          <a:xfrm>
            <a:off x="6266483" y="-1"/>
            <a:ext cx="2877468" cy="5143454"/>
            <a:chOff x="6840925" y="3"/>
            <a:chExt cx="2303080" cy="4116739"/>
          </a:xfrm>
        </p:grpSpPr>
        <p:grpSp>
          <p:nvGrpSpPr>
            <p:cNvPr id="137" name="Google Shape;137;p23"/>
            <p:cNvGrpSpPr/>
            <p:nvPr/>
          </p:nvGrpSpPr>
          <p:grpSpPr>
            <a:xfrm>
              <a:off x="6840928" y="3"/>
              <a:ext cx="2303077" cy="2064859"/>
              <a:chOff x="5661350" y="1152475"/>
              <a:chExt cx="3482651" cy="3122425"/>
            </a:xfrm>
          </p:grpSpPr>
          <p:pic>
            <p:nvPicPr>
              <p:cNvPr id="138" name="Google Shape;138;p23"/>
              <p:cNvPicPr preferRelativeResize="0"/>
              <p:nvPr/>
            </p:nvPicPr>
            <p:blipFill rotWithShape="1">
              <a:blip r:embed="rId3">
                <a:alphaModFix/>
              </a:blip>
              <a:srcRect b="20628" l="15159" r="16371" t="0"/>
              <a:stretch/>
            </p:blipFill>
            <p:spPr>
              <a:xfrm>
                <a:off x="5661350" y="1152475"/>
                <a:ext cx="3482651" cy="312242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9" name="Google Shape;139;p23"/>
              <p:cNvSpPr/>
              <p:nvPr/>
            </p:nvSpPr>
            <p:spPr>
              <a:xfrm>
                <a:off x="6208900" y="2212688"/>
                <a:ext cx="1002000" cy="1002000"/>
              </a:xfrm>
              <a:prstGeom prst="rect">
                <a:avLst/>
              </a:prstGeom>
              <a:noFill/>
              <a:ln cap="flat" cmpd="sng" w="9525">
                <a:solidFill>
                  <a:srgbClr val="00FF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3"/>
              <p:cNvSpPr/>
              <p:nvPr/>
            </p:nvSpPr>
            <p:spPr>
              <a:xfrm>
                <a:off x="7334950" y="2212675"/>
                <a:ext cx="1002000" cy="1002000"/>
              </a:xfrm>
              <a:prstGeom prst="rect">
                <a:avLst/>
              </a:prstGeom>
              <a:noFill/>
              <a:ln cap="flat" cmpd="sng" w="9525">
                <a:solidFill>
                  <a:srgbClr val="00FF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141" name="Google Shape;141;p23"/>
            <p:cNvPicPr preferRelativeResize="0"/>
            <p:nvPr/>
          </p:nvPicPr>
          <p:blipFill rotWithShape="1">
            <a:blip r:embed="rId4">
              <a:alphaModFix/>
            </a:blip>
            <a:srcRect b="22021" l="16152" r="16152" t="0"/>
            <a:stretch/>
          </p:blipFill>
          <p:spPr>
            <a:xfrm>
              <a:off x="6840925" y="2064875"/>
              <a:ext cx="2303075" cy="205186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Modifying the pipeline to detect </a:t>
            </a:r>
            <a:br>
              <a:rPr lang="en"/>
            </a:br>
            <a:r>
              <a:rPr lang="en"/>
              <a:t>double digits / Empty Tile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580450"/>
            <a:ext cx="5897100" cy="3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 connected white blobs region proposals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 Digits:</a:t>
            </a:r>
            <a:br>
              <a:rPr lang="en"/>
            </a:br>
            <a:r>
              <a:rPr lang="en"/>
              <a:t>If the tile contains 2 medium size blobs(area &gt; 500), it should be 2 digit. If there’s only one large blob(area&gt;3000), it should be 1 digit.</a:t>
            </a:r>
            <a:br>
              <a:rPr lang="en"/>
            </a:br>
            <a:r>
              <a:rPr lang="en"/>
              <a:t>Then we crop the image with a 120x120 box anchored at the centroids of these two blobs, and send the two cropped images to CNN for number detection.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Empty Tile:</a:t>
            </a:r>
            <a:br>
              <a:rPr lang="en"/>
            </a:br>
            <a:r>
              <a:rPr lang="en"/>
              <a:t>If there’s no decent size blobs, mark the image as empty tile, “0”</a:t>
            </a:r>
            <a:endParaRPr/>
          </a:p>
        </p:txBody>
      </p:sp>
      <p:grpSp>
        <p:nvGrpSpPr>
          <p:cNvPr id="148" name="Google Shape;148;p24"/>
          <p:cNvGrpSpPr/>
          <p:nvPr/>
        </p:nvGrpSpPr>
        <p:grpSpPr>
          <a:xfrm>
            <a:off x="6266483" y="-1"/>
            <a:ext cx="2877468" cy="5143454"/>
            <a:chOff x="6840925" y="3"/>
            <a:chExt cx="2303080" cy="4116739"/>
          </a:xfrm>
        </p:grpSpPr>
        <p:grpSp>
          <p:nvGrpSpPr>
            <p:cNvPr id="149" name="Google Shape;149;p24"/>
            <p:cNvGrpSpPr/>
            <p:nvPr/>
          </p:nvGrpSpPr>
          <p:grpSpPr>
            <a:xfrm>
              <a:off x="6840928" y="3"/>
              <a:ext cx="2303077" cy="2064859"/>
              <a:chOff x="5661350" y="1152475"/>
              <a:chExt cx="3482651" cy="3122425"/>
            </a:xfrm>
          </p:grpSpPr>
          <p:pic>
            <p:nvPicPr>
              <p:cNvPr id="150" name="Google Shape;150;p24"/>
              <p:cNvPicPr preferRelativeResize="0"/>
              <p:nvPr/>
            </p:nvPicPr>
            <p:blipFill rotWithShape="1">
              <a:blip r:embed="rId3">
                <a:alphaModFix/>
              </a:blip>
              <a:srcRect b="20628" l="15159" r="16371" t="0"/>
              <a:stretch/>
            </p:blipFill>
            <p:spPr>
              <a:xfrm>
                <a:off x="5661350" y="1152475"/>
                <a:ext cx="3482651" cy="312242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1" name="Google Shape;151;p24"/>
              <p:cNvSpPr/>
              <p:nvPr/>
            </p:nvSpPr>
            <p:spPr>
              <a:xfrm>
                <a:off x="6208900" y="2212688"/>
                <a:ext cx="1002000" cy="1002000"/>
              </a:xfrm>
              <a:prstGeom prst="rect">
                <a:avLst/>
              </a:prstGeom>
              <a:noFill/>
              <a:ln cap="flat" cmpd="sng" w="9525">
                <a:solidFill>
                  <a:srgbClr val="00FF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24"/>
              <p:cNvSpPr/>
              <p:nvPr/>
            </p:nvSpPr>
            <p:spPr>
              <a:xfrm>
                <a:off x="7334950" y="2212675"/>
                <a:ext cx="1002000" cy="1002000"/>
              </a:xfrm>
              <a:prstGeom prst="rect">
                <a:avLst/>
              </a:prstGeom>
              <a:noFill/>
              <a:ln cap="flat" cmpd="sng" w="9525">
                <a:solidFill>
                  <a:srgbClr val="00FF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153" name="Google Shape;153;p24"/>
            <p:cNvPicPr preferRelativeResize="0"/>
            <p:nvPr/>
          </p:nvPicPr>
          <p:blipFill rotWithShape="1">
            <a:blip r:embed="rId4">
              <a:alphaModFix/>
            </a:blip>
            <a:srcRect b="22021" l="16152" r="16152" t="0"/>
            <a:stretch/>
          </p:blipFill>
          <p:spPr>
            <a:xfrm>
              <a:off x="6840925" y="2064875"/>
              <a:ext cx="2303075" cy="205186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Generalization of the CNN</a:t>
            </a:r>
            <a:endParaRPr/>
          </a:p>
        </p:txBody>
      </p:sp>
      <p:sp>
        <p:nvSpPr>
          <p:cNvPr id="159" name="Google Shape;159;p25"/>
          <p:cNvSpPr txBox="1"/>
          <p:nvPr>
            <p:ph idx="1" type="body"/>
          </p:nvPr>
        </p:nvSpPr>
        <p:spPr>
          <a:xfrm>
            <a:off x="311700" y="1152475"/>
            <a:ext cx="414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MNIST is a handwritten digits dataset, the network didn’t generalize well on computer fonts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1 frequently registered as 7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 we used a printer to print a  handwritten board, but still …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5 was recognized as 3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0 was recognized as 9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2 registered with score 67.7%</a:t>
            </a:r>
            <a:endParaRPr sz="1800"/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0367" y="131525"/>
            <a:ext cx="3253632" cy="244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 rotWithShape="1">
          <a:blip r:embed="rId4">
            <a:alphaModFix/>
          </a:blip>
          <a:srcRect b="39924" l="39975" r="35363" t="44136"/>
          <a:stretch/>
        </p:blipFill>
        <p:spPr>
          <a:xfrm>
            <a:off x="5890376" y="2571750"/>
            <a:ext cx="1324803" cy="1141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15175" y="2571750"/>
            <a:ext cx="1928828" cy="257174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5"/>
          <p:cNvSpPr txBox="1"/>
          <p:nvPr/>
        </p:nvSpPr>
        <p:spPr>
          <a:xfrm>
            <a:off x="6442900" y="2196625"/>
            <a:ext cx="44550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Board 1.0, accuracy &lt; 0.60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311700" y="445025"/>
            <a:ext cx="5071500" cy="11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most visually salient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handwriting style</a:t>
            </a:r>
            <a:endParaRPr/>
          </a:p>
        </p:txBody>
      </p:sp>
      <p:sp>
        <p:nvSpPr>
          <p:cNvPr id="169" name="Google Shape;169;p26"/>
          <p:cNvSpPr txBox="1"/>
          <p:nvPr>
            <p:ph idx="1" type="body"/>
          </p:nvPr>
        </p:nvSpPr>
        <p:spPr>
          <a:xfrm>
            <a:off x="311700" y="1438625"/>
            <a:ext cx="4128000" cy="31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Then we utilize our pipeline to test out 4x4 different handwritings of 0, 2, 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highest CNN score</a:t>
            </a:r>
            <a:br>
              <a:rPr lang="en"/>
            </a:br>
            <a:r>
              <a:rPr lang="en"/>
              <a:t>-&gt; most salient writing style </a:t>
            </a:r>
            <a:endParaRPr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4588615" y="0"/>
            <a:ext cx="4555552" cy="5143562"/>
            <a:chOff x="4638913" y="0"/>
            <a:chExt cx="4505095" cy="5086592"/>
          </a:xfrm>
        </p:grpSpPr>
        <p:pic>
          <p:nvPicPr>
            <p:cNvPr id="171" name="Google Shape;171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133694" y="0"/>
              <a:ext cx="1494784" cy="19930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28479" y="0"/>
              <a:ext cx="1494784" cy="19930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38913" y="0"/>
              <a:ext cx="1494784" cy="1993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638916" y="1993048"/>
              <a:ext cx="1494785" cy="15447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133700" y="1993047"/>
              <a:ext cx="1494786" cy="1588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6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649216" y="1993025"/>
              <a:ext cx="1494787" cy="15611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Google Shape;177;p26"/>
            <p:cNvPicPr preferRelativeResize="0"/>
            <p:nvPr/>
          </p:nvPicPr>
          <p:blipFill rotWithShape="1">
            <a:blip r:embed="rId6">
              <a:alphaModFix/>
            </a:blip>
            <a:srcRect b="25223" l="50368" r="24127" t="49666"/>
            <a:stretch/>
          </p:blipFill>
          <p:spPr>
            <a:xfrm>
              <a:off x="4638932" y="3537792"/>
              <a:ext cx="1494773" cy="15209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Google Shape;178;p26"/>
            <p:cNvPicPr preferRelativeResize="0"/>
            <p:nvPr/>
          </p:nvPicPr>
          <p:blipFill rotWithShape="1">
            <a:blip r:embed="rId7">
              <a:alphaModFix/>
            </a:blip>
            <a:srcRect b="75459" l="73858" r="0" t="0"/>
            <a:stretch/>
          </p:blipFill>
          <p:spPr>
            <a:xfrm>
              <a:off x="6133700" y="3581825"/>
              <a:ext cx="1494801" cy="14914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26"/>
            <p:cNvPicPr preferRelativeResize="0"/>
            <p:nvPr/>
          </p:nvPicPr>
          <p:blipFill rotWithShape="1">
            <a:blip r:embed="rId8">
              <a:alphaModFix/>
            </a:blip>
            <a:srcRect b="0" l="74038" r="0" t="74515"/>
            <a:stretch/>
          </p:blipFill>
          <p:spPr>
            <a:xfrm>
              <a:off x="7649232" y="3554174"/>
              <a:ext cx="1494777" cy="153241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311700" y="4450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Pieces are detected!</a:t>
            </a:r>
            <a:endParaRPr/>
          </a:p>
        </p:txBody>
      </p:sp>
      <p:grpSp>
        <p:nvGrpSpPr>
          <p:cNvPr id="185" name="Google Shape;185;p27"/>
          <p:cNvGrpSpPr/>
          <p:nvPr/>
        </p:nvGrpSpPr>
        <p:grpSpPr>
          <a:xfrm>
            <a:off x="9" y="1553695"/>
            <a:ext cx="9143981" cy="3589797"/>
            <a:chOff x="1421044" y="1237650"/>
            <a:chExt cx="7722957" cy="3031923"/>
          </a:xfrm>
        </p:grpSpPr>
        <p:pic>
          <p:nvPicPr>
            <p:cNvPr id="186" name="Google Shape;186;p27"/>
            <p:cNvPicPr preferRelativeResize="0"/>
            <p:nvPr/>
          </p:nvPicPr>
          <p:blipFill rotWithShape="1">
            <a:blip r:embed="rId3">
              <a:alphaModFix/>
            </a:blip>
            <a:srcRect b="24034" l="0" r="0" t="29841"/>
            <a:stretch/>
          </p:blipFill>
          <p:spPr>
            <a:xfrm>
              <a:off x="1421044" y="1237650"/>
              <a:ext cx="4930058" cy="3031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51100" y="1237650"/>
              <a:ext cx="2792901" cy="30319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8" name="Google Shape;188;p27"/>
          <p:cNvSpPr txBox="1"/>
          <p:nvPr/>
        </p:nvSpPr>
        <p:spPr>
          <a:xfrm>
            <a:off x="448600" y="1113775"/>
            <a:ext cx="51666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The Final Board, with all pieces detected!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Board Orientation</a:t>
            </a:r>
            <a:endParaRPr/>
          </a:p>
        </p:txBody>
      </p:sp>
      <p:sp>
        <p:nvSpPr>
          <p:cNvPr id="194" name="Google Shape;19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FindSquare() Function could return a board with 4 possible orientations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in the wrong orientation, the total detection score of 16 tiles is very low, also, if the detected higher digit isn’t 1, we set the detected score to 0</a:t>
            </a:r>
            <a:br>
              <a:rPr lang="en"/>
            </a:br>
            <a:r>
              <a:rPr lang="en"/>
              <a:t>Out of a full score of 16 obtainable: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Right Side Up: 	14.9218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+90</a:t>
            </a:r>
            <a:r>
              <a:rPr lang="en">
                <a:solidFill>
                  <a:srgbClr val="CACACA"/>
                </a:solidFill>
              </a:rPr>
              <a:t>° : 			5.7415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Char char="○"/>
            </a:pPr>
            <a:r>
              <a:rPr lang="en"/>
              <a:t>+180</a:t>
            </a:r>
            <a:r>
              <a:rPr lang="en">
                <a:solidFill>
                  <a:srgbClr val="CACACA"/>
                </a:solidFill>
              </a:rPr>
              <a:t>° : 		3.993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Char char="○"/>
            </a:pPr>
            <a:r>
              <a:rPr lang="en"/>
              <a:t>+270</a:t>
            </a:r>
            <a:r>
              <a:rPr lang="en">
                <a:solidFill>
                  <a:srgbClr val="CACACA"/>
                </a:solidFill>
              </a:rPr>
              <a:t>° : 		9.331</a:t>
            </a:r>
            <a:endParaRPr>
              <a:solidFill>
                <a:srgbClr val="CACACA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Char char="●"/>
            </a:pPr>
            <a:r>
              <a:rPr lang="en">
                <a:solidFill>
                  <a:srgbClr val="CACACA"/>
                </a:solidFill>
              </a:rPr>
              <a:t>The Right Side Up is quite </a:t>
            </a:r>
            <a:br>
              <a:rPr lang="en">
                <a:solidFill>
                  <a:srgbClr val="CACACA"/>
                </a:solidFill>
              </a:rPr>
            </a:br>
            <a:r>
              <a:rPr lang="en">
                <a:solidFill>
                  <a:srgbClr val="CACACA"/>
                </a:solidFill>
              </a:rPr>
              <a:t>differentiable from other orientations</a:t>
            </a:r>
            <a:endParaRPr>
              <a:solidFill>
                <a:srgbClr val="CACACA"/>
              </a:solidFill>
            </a:endParaRPr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24034" l="0" r="0" t="29841"/>
          <a:stretch/>
        </p:blipFill>
        <p:spPr>
          <a:xfrm>
            <a:off x="4572000" y="2331762"/>
            <a:ext cx="4572001" cy="2811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Generation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9"/>
          <p:cNvSpPr txBox="1"/>
          <p:nvPr>
            <p:ph idx="1" type="body"/>
          </p:nvPr>
        </p:nvSpPr>
        <p:spPr>
          <a:xfrm>
            <a:off x="311700" y="1152475"/>
            <a:ext cx="3654000" cy="20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A* search algorithm</a:t>
            </a:r>
            <a:endParaRPr/>
          </a:p>
        </p:txBody>
      </p:sp>
      <p:pic>
        <p:nvPicPr>
          <p:cNvPr id="202" name="Google Shape;2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5100" y="957650"/>
            <a:ext cx="5108600" cy="3783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Generation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0"/>
          <p:cNvSpPr txBox="1"/>
          <p:nvPr>
            <p:ph idx="1" type="body"/>
          </p:nvPr>
        </p:nvSpPr>
        <p:spPr>
          <a:xfrm>
            <a:off x="311700" y="1152475"/>
            <a:ext cx="4512900" cy="20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A* search algorithm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we pick the best node?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Cost1: How many tiles are in the wrong positions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Cost2: H</a:t>
            </a:r>
            <a:r>
              <a:rPr lang="en"/>
              <a:t>euristic</a:t>
            </a:r>
            <a:r>
              <a:rPr lang="en"/>
              <a:t> + Depth + 1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Heuristic</a:t>
            </a:r>
            <a:r>
              <a:rPr lang="en"/>
              <a:t>:  How many moves for each tile to reach the right position</a:t>
            </a:r>
            <a:endParaRPr/>
          </a:p>
        </p:txBody>
      </p:sp>
      <p:pic>
        <p:nvPicPr>
          <p:cNvPr id="209" name="Google Shape;20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4656" y="865325"/>
            <a:ext cx="2789869" cy="387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-</a:t>
            </a:r>
            <a:r>
              <a:rPr lang="en"/>
              <a:t>Demonstration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1-Introduction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 txBox="1"/>
          <p:nvPr/>
        </p:nvSpPr>
        <p:spPr>
          <a:xfrm>
            <a:off x="8160000" y="4663950"/>
            <a:ext cx="7041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3"/>
              </a:rPr>
              <a:t>Latest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descr="CNN trained on MNIST + A* Search Algorithms" id="220" name="Google Shape;220;p32" title="15 Puzzle Solver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2525" y="0"/>
            <a:ext cx="8291467" cy="4663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2"/>
          <p:cNvSpPr txBox="1"/>
          <p:nvPr>
            <p:ph idx="1" type="body"/>
          </p:nvPr>
        </p:nvSpPr>
        <p:spPr>
          <a:xfrm>
            <a:off x="0" y="45432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video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/>
              <a:t>-Results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Recognition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4"/>
          <p:cNvSpPr txBox="1"/>
          <p:nvPr>
            <p:ph idx="1" type="body"/>
          </p:nvPr>
        </p:nvSpPr>
        <p:spPr>
          <a:xfrm>
            <a:off x="311700" y="1152475"/>
            <a:ext cx="458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Neural network </a:t>
            </a:r>
            <a:r>
              <a:rPr lang="en"/>
              <a:t>performance on multiple photos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We tested 10 photos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1 detection error out of 160 tiles:</a:t>
            </a:r>
            <a:br>
              <a:rPr lang="en" sz="1800"/>
            </a:br>
            <a:r>
              <a:rPr lang="en" sz="1800"/>
              <a:t>4 registered as 0 in the lower right image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/>
              <a:t>We will try to test out more photos before the final report</a:t>
            </a:r>
            <a:br>
              <a:rPr lang="en"/>
            </a:br>
            <a:endParaRPr/>
          </a:p>
        </p:txBody>
      </p:sp>
      <p:sp>
        <p:nvSpPr>
          <p:cNvPr id="233" name="Google Shape;233;p34"/>
          <p:cNvSpPr txBox="1"/>
          <p:nvPr/>
        </p:nvSpPr>
        <p:spPr>
          <a:xfrm>
            <a:off x="8160000" y="4663950"/>
            <a:ext cx="7041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3"/>
              </a:rPr>
              <a:t>Latest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grpSp>
        <p:nvGrpSpPr>
          <p:cNvPr id="234" name="Google Shape;234;p34"/>
          <p:cNvGrpSpPr/>
          <p:nvPr/>
        </p:nvGrpSpPr>
        <p:grpSpPr>
          <a:xfrm>
            <a:off x="5420199" y="3739755"/>
            <a:ext cx="3412101" cy="1403744"/>
            <a:chOff x="5162174" y="3739755"/>
            <a:chExt cx="3412101" cy="1403744"/>
          </a:xfrm>
        </p:grpSpPr>
        <p:pic>
          <p:nvPicPr>
            <p:cNvPr id="235" name="Google Shape;235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>
              <a:off x="5396140" y="3505790"/>
              <a:ext cx="1403744" cy="18716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6" name="Google Shape;236;p34"/>
            <p:cNvPicPr preferRelativeResize="0"/>
            <p:nvPr/>
          </p:nvPicPr>
          <p:blipFill rotWithShape="1">
            <a:blip r:embed="rId5">
              <a:alphaModFix/>
            </a:blip>
            <a:srcRect b="24397" l="17908" r="17650" t="0"/>
            <a:stretch/>
          </p:blipFill>
          <p:spPr>
            <a:xfrm>
              <a:off x="7028934" y="3741325"/>
              <a:ext cx="1545341" cy="14021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7" name="Google Shape;237;p34"/>
          <p:cNvGrpSpPr/>
          <p:nvPr/>
        </p:nvGrpSpPr>
        <p:grpSpPr>
          <a:xfrm>
            <a:off x="5422263" y="0"/>
            <a:ext cx="3410388" cy="3483086"/>
            <a:chOff x="5162175" y="0"/>
            <a:chExt cx="3412094" cy="3484828"/>
          </a:xfrm>
        </p:grpSpPr>
        <p:pic>
          <p:nvPicPr>
            <p:cNvPr id="238" name="Google Shape;238;p34"/>
            <p:cNvPicPr preferRelativeResize="0"/>
            <p:nvPr/>
          </p:nvPicPr>
          <p:blipFill rotWithShape="1">
            <a:blip r:embed="rId6">
              <a:alphaModFix/>
            </a:blip>
            <a:srcRect b="0" l="0" r="0" t="24998"/>
            <a:stretch/>
          </p:blipFill>
          <p:spPr>
            <a:xfrm>
              <a:off x="5162176" y="0"/>
              <a:ext cx="1196234" cy="11962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3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358412" y="0"/>
              <a:ext cx="1196234" cy="11962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3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162175" y="1196232"/>
              <a:ext cx="1196234" cy="11962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34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358412" y="1196232"/>
              <a:ext cx="1196234" cy="11962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2" name="Google Shape;242;p34"/>
            <p:cNvPicPr preferRelativeResize="0"/>
            <p:nvPr/>
          </p:nvPicPr>
          <p:blipFill rotWithShape="1">
            <a:blip r:embed="rId10">
              <a:alphaModFix/>
            </a:blip>
            <a:srcRect b="14567" l="0" r="0" t="16944"/>
            <a:stretch/>
          </p:blipFill>
          <p:spPr>
            <a:xfrm>
              <a:off x="5162176" y="2392463"/>
              <a:ext cx="1196234" cy="10923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Google Shape;243;p34"/>
            <p:cNvPicPr preferRelativeResize="0"/>
            <p:nvPr/>
          </p:nvPicPr>
          <p:blipFill rotWithShape="1">
            <a:blip r:embed="rId11">
              <a:alphaModFix/>
            </a:blip>
            <a:srcRect b="15299" l="22582" r="20274" t="15125"/>
            <a:stretch/>
          </p:blipFill>
          <p:spPr>
            <a:xfrm>
              <a:off x="6358412" y="2392463"/>
              <a:ext cx="1196240" cy="109236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44" name="Google Shape;244;p34"/>
            <p:cNvGrpSpPr/>
            <p:nvPr/>
          </p:nvGrpSpPr>
          <p:grpSpPr>
            <a:xfrm>
              <a:off x="7554343" y="0"/>
              <a:ext cx="1019926" cy="3484672"/>
              <a:chOff x="7554622" y="-3"/>
              <a:chExt cx="1196254" cy="4087113"/>
            </a:xfrm>
          </p:grpSpPr>
          <p:pic>
            <p:nvPicPr>
              <p:cNvPr id="245" name="Google Shape;245;p34"/>
              <p:cNvPicPr preferRelativeResize="0"/>
              <p:nvPr/>
            </p:nvPicPr>
            <p:blipFill>
              <a:blip r:embed="rId12">
                <a:alphaModFix/>
              </a:blip>
              <a:stretch>
                <a:fillRect/>
              </a:stretch>
            </p:blipFill>
            <p:spPr>
              <a:xfrm>
                <a:off x="7554648" y="-3"/>
                <a:ext cx="1196227" cy="159497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6" name="Google Shape;246;p34"/>
              <p:cNvPicPr preferRelativeResize="0"/>
              <p:nvPr/>
            </p:nvPicPr>
            <p:blipFill>
              <a:blip r:embed="rId13">
                <a:alphaModFix/>
              </a:blip>
              <a:stretch>
                <a:fillRect/>
              </a:stretch>
            </p:blipFill>
            <p:spPr>
              <a:xfrm>
                <a:off x="7554622" y="1594975"/>
                <a:ext cx="1196252" cy="159498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7" name="Google Shape;247;p34"/>
              <p:cNvPicPr preferRelativeResize="0"/>
              <p:nvPr/>
            </p:nvPicPr>
            <p:blipFill>
              <a:blip r:embed="rId14">
                <a:alphaModFix/>
              </a:blip>
              <a:stretch>
                <a:fillRect/>
              </a:stretch>
            </p:blipFill>
            <p:spPr>
              <a:xfrm>
                <a:off x="7554651" y="3189949"/>
                <a:ext cx="1196223" cy="89716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-Conclusion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r>
              <a:rPr lang="en"/>
              <a:t> &amp; Future Works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Achievement</a:t>
            </a:r>
            <a:br>
              <a:rPr lang="en"/>
            </a:br>
            <a:r>
              <a:rPr lang="en"/>
              <a:t>We taught the </a:t>
            </a:r>
            <a:r>
              <a:rPr lang="en"/>
              <a:t>virtual</a:t>
            </a:r>
            <a:r>
              <a:rPr lang="en"/>
              <a:t> </a:t>
            </a:r>
            <a:r>
              <a:rPr lang="en"/>
              <a:t>agent</a:t>
            </a:r>
            <a:r>
              <a:rPr lang="en"/>
              <a:t> to play 15 puzzles!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Limitation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V</a:t>
            </a:r>
            <a:r>
              <a:rPr lang="en" sz="1800"/>
              <a:t>ery specific lighting condition and intentionally-designed high-contrast game board.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Not achieving real time performance originally intended - Matlab is notoriously slow, the whole pipeline takes about 20s to generate a solution from game board picture (80s if implementing auto-right-side-up)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Small chance of detection error - the virtual agent might read the puzzle wrong</a:t>
            </a:r>
            <a:endParaRPr sz="1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64" name="Google Shape;264;p37"/>
          <p:cNvSpPr txBox="1"/>
          <p:nvPr>
            <p:ph idx="1" type="body"/>
          </p:nvPr>
        </p:nvSpPr>
        <p:spPr>
          <a:xfrm>
            <a:off x="311700" y="1152475"/>
            <a:ext cx="3599100" cy="3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 the code using OpenCV to achieve real time performance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Deploy the neural network and algorithm pipeline to edge computing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TensorRT framework on an Nvidia Xavier Board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Humanoid robot wirelessly connected with workstation </a:t>
            </a:r>
            <a:endParaRPr/>
          </a:p>
        </p:txBody>
      </p:sp>
      <p:grpSp>
        <p:nvGrpSpPr>
          <p:cNvPr id="265" name="Google Shape;265;p37"/>
          <p:cNvGrpSpPr/>
          <p:nvPr/>
        </p:nvGrpSpPr>
        <p:grpSpPr>
          <a:xfrm>
            <a:off x="4128900" y="2450"/>
            <a:ext cx="5015101" cy="5138600"/>
            <a:chOff x="5204932" y="2451870"/>
            <a:chExt cx="2626945" cy="2691635"/>
          </a:xfrm>
        </p:grpSpPr>
        <p:pic>
          <p:nvPicPr>
            <p:cNvPr id="266" name="Google Shape;266;p37"/>
            <p:cNvPicPr preferRelativeResize="0"/>
            <p:nvPr/>
          </p:nvPicPr>
          <p:blipFill rotWithShape="1">
            <a:blip r:embed="rId3">
              <a:alphaModFix/>
            </a:blip>
            <a:srcRect b="0" l="26827" r="24377" t="0"/>
            <a:stretch/>
          </p:blipFill>
          <p:spPr>
            <a:xfrm>
              <a:off x="5204932" y="2451870"/>
              <a:ext cx="2626945" cy="26916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7" name="Google Shape;267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003581" y="3597698"/>
              <a:ext cx="926614" cy="53233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8" name="Google Shape;268;p37"/>
          <p:cNvSpPr txBox="1"/>
          <p:nvPr>
            <p:ph idx="1" type="body"/>
          </p:nvPr>
        </p:nvSpPr>
        <p:spPr>
          <a:xfrm>
            <a:off x="0" y="4776000"/>
            <a:ext cx="3721800" cy="3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/>
              <a:t>https://wtvox.com/robotics/pepper-the-robot-that-reads-emotions-goes-on-sale/</a:t>
            </a:r>
            <a:endParaRPr sz="800"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 Any question?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Background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68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15 Puzzle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15-puzzle (also called Gem Puzzle, Boss Puzzle, Game of Fifteen, Mystic Square and many others) is a sliding puzzle that consists of a frame of numbered square tiles in random order with one tile missing.  </a:t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/>
              <a:t>Wikipedia </a:t>
            </a:r>
            <a:r>
              <a:rPr i="1" lang="en" u="sng">
                <a:solidFill>
                  <a:schemeClr val="hlink"/>
                </a:solidFill>
                <a:hlinkClick r:id="rId3"/>
              </a:rPr>
              <a:t>https://en.wikipedia.org/wiki/15_puzzle</a:t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6875" y="3048000"/>
            <a:ext cx="2095500" cy="209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" name="Google Shape;74;p15"/>
          <p:cNvCxnSpPr>
            <a:stCxn id="73" idx="3"/>
            <a:endCxn id="75" idx="1"/>
          </p:cNvCxnSpPr>
          <p:nvPr/>
        </p:nvCxnSpPr>
        <p:spPr>
          <a:xfrm>
            <a:off x="3552375" y="4095750"/>
            <a:ext cx="18813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3800" y="3048000"/>
            <a:ext cx="2095500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Chess/board game playing robots that challenge human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AlphaGo - Go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IBM deep blue - Chess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Rubik’s Cube Solving Robot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Special education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Play games with children with autism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Interactive and educational robots that engage childrens in special education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5907" y="0"/>
            <a:ext cx="357809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 rotWithShape="1">
          <a:blip r:embed="rId4">
            <a:alphaModFix/>
          </a:blip>
          <a:srcRect b="3518" l="3186" r="1963" t="4128"/>
          <a:stretch/>
        </p:blipFill>
        <p:spPr>
          <a:xfrm>
            <a:off x="3359125" y="3669575"/>
            <a:ext cx="2206776" cy="147392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0" y="4485075"/>
            <a:ext cx="3290400" cy="6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REEM-A, humanoid robot. Playing chess, https://www.youtube.com/watch?v=2wzT4vafXOA</a:t>
            </a:r>
            <a:endParaRPr sz="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Vogt P, de Haas M, de Jong C, Baxter P and Krahmer E (2017) Child-Robot Interactions for Second Language Tutoring to Preschool Children. Front. Hum. Neurosci. 11:73. doi: 10.3389/fnhum.2017.00073</a:t>
            </a:r>
            <a:endParaRPr sz="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Teach the robot capable of visual perception to play</a:t>
            </a:r>
            <a:r>
              <a:rPr lang="en" sz="2400"/>
              <a:t> the 15 puzzle.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389600"/>
            <a:ext cx="5100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Images</a:t>
            </a:r>
            <a:br>
              <a:rPr lang="en" sz="1500"/>
            </a:br>
            <a:r>
              <a:rPr lang="en" sz="1500"/>
              <a:t>Photos of the game board are captured with an iPad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Environment</a:t>
            </a:r>
            <a:br>
              <a:rPr lang="en" sz="1500"/>
            </a:br>
            <a:r>
              <a:rPr lang="en" sz="1500"/>
              <a:t>The</a:t>
            </a:r>
            <a:r>
              <a:rPr lang="en" sz="1500"/>
              <a:t> 15 puzzle 4x4 game board on an office desktop covered with white paper, tiles of the game board were glued with printed white digits on black background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Lighting</a:t>
            </a:r>
            <a:br>
              <a:rPr lang="en" sz="1500"/>
            </a:br>
            <a:r>
              <a:rPr lang="en" sz="1500"/>
              <a:t>CFL light source projected from above the game board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983" y="0"/>
            <a:ext cx="3429014" cy="2571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4976" y="2571750"/>
            <a:ext cx="3429024" cy="2571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-Methodology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 / Techniques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50505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board</a:t>
            </a:r>
            <a:r>
              <a:rPr lang="en"/>
              <a:t> detection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Matlab FindSquare() developed in class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Obtain</a:t>
            </a:r>
            <a:r>
              <a:rPr lang="en"/>
              <a:t> the orthophoto of the board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Slice it into 16 tiles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pieces/tiles detection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MatConvNet CNN trained on the MNIST handwritten digit dataset for number detection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Detect numbers in the tiles and return the matrix of current gameboard state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Solution generation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A* algorithms to search through state space, </a:t>
            </a:r>
            <a:br>
              <a:rPr lang="en"/>
            </a:br>
            <a:r>
              <a:rPr lang="en"/>
              <a:t>if there is a solution, return the optimal steps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17427" l="0" r="0" t="12861"/>
          <a:stretch/>
        </p:blipFill>
        <p:spPr>
          <a:xfrm>
            <a:off x="6734650" y="0"/>
            <a:ext cx="2409352" cy="12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6734675" y="1631925"/>
            <a:ext cx="2409300" cy="1084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State = 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[6,8,7,12;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13,3,4,10;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14,1,5,11;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2,9,15,0]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6734675" y="3089025"/>
            <a:ext cx="2409300" cy="2054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Solution Steps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[6,8,7,12;   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[6,8,7,12;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13,3,4,10; -&gt;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13,3,4,10;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14,1,5,11;   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14,1,5,0;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2,9,15,0]    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2,9,15,11]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[1,2,3,4;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-&gt; ... -&gt; 5,6,7,8;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	9,10,11,12;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	13,14,15,0]</a:t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6734550" y="1259625"/>
            <a:ext cx="2409300" cy="3723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Computer Vision Algorithms</a:t>
            </a:r>
            <a:endParaRPr sz="1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6734675" y="2716725"/>
            <a:ext cx="2409300" cy="3723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Graph Search</a:t>
            </a:r>
            <a:r>
              <a:rPr lang="en" sz="1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Algorithms</a:t>
            </a:r>
            <a:endParaRPr sz="1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Board &amp; Piece Detection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550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Square Detection</a:t>
            </a:r>
            <a:br>
              <a:rPr lang="en"/>
            </a:br>
            <a:r>
              <a:rPr lang="en"/>
              <a:t>Used the FindSquare() matlab function to detect the game board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Transform the board to a 960x960 ortho photo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Segmentation</a:t>
            </a:r>
            <a:br>
              <a:rPr lang="en"/>
            </a:br>
            <a:r>
              <a:rPr lang="en"/>
              <a:t>Slice the ortho photo into 16 240x240 tiles</a:t>
            </a:r>
            <a:br>
              <a:rPr lang="en"/>
            </a:br>
            <a:endParaRPr/>
          </a:p>
        </p:txBody>
      </p:sp>
      <p:grpSp>
        <p:nvGrpSpPr>
          <p:cNvPr id="120" name="Google Shape;120;p21"/>
          <p:cNvGrpSpPr/>
          <p:nvPr/>
        </p:nvGrpSpPr>
        <p:grpSpPr>
          <a:xfrm>
            <a:off x="6197880" y="0"/>
            <a:ext cx="2946143" cy="5143510"/>
            <a:chOff x="6274475" y="0"/>
            <a:chExt cx="2869526" cy="5009750"/>
          </a:xfrm>
        </p:grpSpPr>
        <p:pic>
          <p:nvPicPr>
            <p:cNvPr id="121" name="Google Shape;121;p21"/>
            <p:cNvPicPr preferRelativeResize="0"/>
            <p:nvPr/>
          </p:nvPicPr>
          <p:blipFill rotWithShape="1">
            <a:blip r:embed="rId3">
              <a:alphaModFix/>
            </a:blip>
            <a:srcRect b="20736" l="26882" r="20673" t="14399"/>
            <a:stretch/>
          </p:blipFill>
          <p:spPr>
            <a:xfrm>
              <a:off x="6274475" y="0"/>
              <a:ext cx="2869522" cy="2588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" name="Google Shape;122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274476" y="2588800"/>
              <a:ext cx="2869526" cy="24209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